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8" r:id="rId3"/>
    <p:sldId id="270" r:id="rId4"/>
    <p:sldId id="269" r:id="rId5"/>
    <p:sldId id="268" r:id="rId6"/>
    <p:sldId id="289"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71"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24" autoAdjust="0"/>
  </p:normalViewPr>
  <p:slideViewPr>
    <p:cSldViewPr>
      <p:cViewPr>
        <p:scale>
          <a:sx n="44" d="100"/>
          <a:sy n="44" d="100"/>
        </p:scale>
        <p:origin x="-2136" y="-52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C03BB1F-3D2E-4235-AA5B-896DF14C920B}" type="datetimeFigureOut">
              <a:rPr lang="en-IN" smtClean="0"/>
            </a:fld>
            <a:endParaRPr lang="en-IN"/>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IN"/>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2A9D9B6E-CFAD-4BBE-9A7F-B804A2904652}" type="slidenum">
              <a:rPr lang="en-IN" smtClean="0"/>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03BB1F-3D2E-4235-AA5B-896DF14C920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03BB1F-3D2E-4235-AA5B-896DF14C920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03BB1F-3D2E-4235-AA5B-896DF14C920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fld>
            <a:endParaRPr lang="en-IN"/>
          </a:p>
        </p:txBody>
      </p:sp>
      <p:sp>
        <p:nvSpPr>
          <p:cNvPr id="8" name="Title 7"/>
          <p:cNvSpPr>
            <a:spLocks noGrp="1"/>
          </p:cNvSpPr>
          <p:nvPr>
            <p:ph type="title"/>
          </p:nvPr>
        </p:nvSpPr>
        <p:spPr/>
        <p:txBody>
          <a:bodyPr/>
          <a:lstStyle/>
          <a:p>
            <a:r>
              <a:rPr lang="en-US"/>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03BB1F-3D2E-4235-AA5B-896DF14C920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03BB1F-3D2E-4235-AA5B-896DF14C920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fld>
            <a:endParaRPr lang="en-IN"/>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C03BB1F-3D2E-4235-AA5B-896DF14C920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9D9B6E-CFAD-4BBE-9A7F-B804A2904652}"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Click to edit Master text styles</a:t>
            </a:r>
            <a:endParaRPr lang="en-US"/>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C03BB1F-3D2E-4235-AA5B-896DF14C920B}"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9D9B6E-CFAD-4BBE-9A7F-B804A2904652}"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03BB1F-3D2E-4235-AA5B-896DF14C920B}"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9D9B6E-CFAD-4BBE-9A7F-B804A2904652}"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03BB1F-3D2E-4235-AA5B-896DF14C920B}"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9D9B6E-CFAD-4BBE-9A7F-B804A2904652}"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03BB1F-3D2E-4235-AA5B-896DF14C920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9D9B6E-CFAD-4BBE-9A7F-B804A2904652}"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03BB1F-3D2E-4235-AA5B-896DF14C920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9D9B6E-CFAD-4BBE-9A7F-B804A2904652}"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C03BB1F-3D2E-4235-AA5B-896DF14C920B}" type="datetimeFigureOut">
              <a:rPr lang="en-IN" smtClean="0"/>
            </a:fld>
            <a:endParaRPr lang="en-IN"/>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2A9D9B6E-CFAD-4BBE-9A7F-B804A2904652}"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anose="020B0604020202020204"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hyperlink" Target="https://www-03.ibm.com/press/us/en/pressrelease/42156.wss" TargetMode="External"/><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064896" cy="1800200"/>
          </a:xfrm>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IN" sz="4800" b="1" dirty="0">
                <a:solidFill>
                  <a:schemeClr val="tx1">
                    <a:lumMod val="85000"/>
                    <a:lumOff val="15000"/>
                  </a:schemeClr>
                </a:solidFill>
                <a:latin typeface="Bahnschrift SemiBold SemiConden" panose="020B0502040204020203" pitchFamily="34" charset="0"/>
              </a:rPr>
              <a:t>PROJECT TITLE</a:t>
            </a:r>
            <a:br>
              <a:rPr lang="en-IN" sz="4800" b="1" dirty="0">
                <a:solidFill>
                  <a:srgbClr val="FF0066"/>
                </a:solidFill>
                <a:latin typeface="Bahnschrift SemiBold SemiConden" panose="020B0502040204020203" pitchFamily="34" charset="0"/>
              </a:rPr>
            </a:br>
            <a:r>
              <a:rPr lang="en-IN" sz="2800" b="1" dirty="0">
                <a:latin typeface="Bahnschrift SemiBold SemiConden" panose="020B0502040204020203" pitchFamily="34" charset="0"/>
              </a:rPr>
              <a:t>PREDICT HEART FAILURE USING IBM AUTO AI   SERVICE</a:t>
            </a:r>
            <a:endParaRPr lang="en-IN" sz="2800" b="1" dirty="0"/>
          </a:p>
        </p:txBody>
      </p:sp>
      <p:sp>
        <p:nvSpPr>
          <p:cNvPr id="9" name="Content Placeholder 8"/>
          <p:cNvSpPr>
            <a:spLocks noGrp="1"/>
          </p:cNvSpPr>
          <p:nvPr>
            <p:ph sz="quarter" idx="13"/>
          </p:nvPr>
        </p:nvSpPr>
        <p:spPr>
          <a:xfrm>
            <a:off x="251520" y="2204864"/>
            <a:ext cx="8282880" cy="4464496"/>
          </a:xfrm>
        </p:spPr>
        <p:txBody>
          <a:bodyPr>
            <a:normAutofit/>
          </a:bodyPr>
          <a:lstStyle/>
          <a:p>
            <a:pPr marL="0" indent="0">
              <a:buNone/>
            </a:pPr>
            <a:r>
              <a:rPr lang="en-IN" sz="4800" b="1" dirty="0">
                <a:solidFill>
                  <a:schemeClr val="tx1">
                    <a:lumMod val="85000"/>
                    <a:lumOff val="15000"/>
                  </a:schemeClr>
                </a:solidFill>
              </a:rPr>
              <a:t>TEAM -8 MEMBERS</a:t>
            </a:r>
            <a:r>
              <a:rPr lang="en-IN" sz="5400" b="1" dirty="0">
                <a:solidFill>
                  <a:schemeClr val="tx1">
                    <a:lumMod val="85000"/>
                    <a:lumOff val="15000"/>
                  </a:schemeClr>
                </a:solidFill>
              </a:rPr>
              <a:t>:</a:t>
            </a:r>
            <a:endParaRPr lang="en-IN" sz="3600" b="1" dirty="0">
              <a:solidFill>
                <a:schemeClr val="tx1">
                  <a:lumMod val="85000"/>
                  <a:lumOff val="15000"/>
                </a:schemeClr>
              </a:solidFill>
            </a:endParaRPr>
          </a:p>
          <a:p>
            <a:r>
              <a:rPr lang="en-IN" sz="2800" dirty="0"/>
              <a:t>SAI SHARAN</a:t>
            </a:r>
            <a:endParaRPr lang="en-IN" sz="2800" dirty="0"/>
          </a:p>
          <a:p>
            <a:r>
              <a:rPr lang="en-IN" sz="2800" dirty="0"/>
              <a:t>RAJITHA PULI</a:t>
            </a:r>
            <a:endParaRPr lang="en-IN" sz="2800" dirty="0"/>
          </a:p>
          <a:p>
            <a:r>
              <a:rPr lang="en-IN" sz="2800" dirty="0"/>
              <a:t>ROUTHU SAHINI</a:t>
            </a:r>
            <a:endParaRPr lang="en-IN" sz="2800" dirty="0"/>
          </a:p>
          <a:p>
            <a:r>
              <a:rPr lang="en-IN" sz="2800" dirty="0"/>
              <a:t>AKASHAY REDDY</a:t>
            </a:r>
            <a:endParaRPr lang="en-IN" sz="2800" dirty="0"/>
          </a:p>
          <a:p>
            <a:r>
              <a:rPr lang="en-IN" sz="2800" dirty="0"/>
              <a:t>ROHAN KUMAR SINGH</a:t>
            </a:r>
            <a:endParaRPr lang="en-IN" sz="2800" dirty="0"/>
          </a:p>
          <a:p>
            <a:endParaRPr lang="en-IN" sz="3600" dirty="0"/>
          </a:p>
          <a:p>
            <a:endParaRPr lang="en-IN" sz="3600" dirty="0"/>
          </a:p>
          <a:p>
            <a:endParaRPr lang="en-IN" sz="3600" dirty="0"/>
          </a:p>
          <a:p>
            <a:endParaRPr lang="en-IN" sz="3600" dirty="0"/>
          </a:p>
        </p:txBody>
      </p:sp>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024" y="3429000"/>
            <a:ext cx="3528392"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1" cstate="print">
            <a:extLst>
              <a:ext uri="{28A0092B-C50C-407E-A947-70E740481C1C}">
                <a14:useLocalDpi xmlns:a14="http://schemas.microsoft.com/office/drawing/2010/main" val="0"/>
              </a:ext>
            </a:extLst>
          </a:blip>
          <a:srcRect l="15874" t="16300"/>
          <a:stretch>
            <a:fillRect/>
          </a:stretch>
        </p:blipFill>
        <p:spPr>
          <a:xfrm>
            <a:off x="0" y="0"/>
            <a:ext cx="9144000" cy="6857999"/>
          </a:xfrm>
        </p:spPr>
      </p:pic>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32322"/>
            <a:ext cx="7056784"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55776" y="797708"/>
            <a:ext cx="4339650" cy="523220"/>
          </a:xfrm>
          <a:prstGeom prst="rect">
            <a:avLst/>
          </a:prstGeom>
        </p:spPr>
        <p:txBody>
          <a:bodyPr wrap="none">
            <a:spAutoFit/>
          </a:bodyPr>
          <a:lstStyle/>
          <a:p>
            <a:r>
              <a:rPr lang="en-IN" sz="2800" dirty="0">
                <a:solidFill>
                  <a:srgbClr val="92D050"/>
                </a:solidFill>
              </a:rPr>
              <a:t>5.SAVING THE MODEL</a:t>
            </a:r>
            <a:endParaRPr lang="en-IN" sz="2800" dirty="0">
              <a:solidFill>
                <a:srgbClr val="92D05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1" cstate="print">
            <a:extLst>
              <a:ext uri="{28A0092B-C50C-407E-A947-70E740481C1C}">
                <a14:useLocalDpi xmlns:a14="http://schemas.microsoft.com/office/drawing/2010/main" val="0"/>
              </a:ext>
            </a:extLst>
          </a:blip>
          <a:srcRect l="19077" t="15266"/>
          <a:stretch>
            <a:fillRect/>
          </a:stretch>
        </p:blipFill>
        <p:spPr>
          <a:xfrm>
            <a:off x="0" y="0"/>
            <a:ext cx="9144000" cy="6858000"/>
          </a:xfrm>
          <a:prstGeom prst="rect">
            <a:avLst/>
          </a:prstGeom>
        </p:spPr>
      </p:pic>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91322"/>
            <a:ext cx="676875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161739" y="601196"/>
            <a:ext cx="5357557" cy="523220"/>
          </a:xfrm>
          <a:prstGeom prst="rect">
            <a:avLst/>
          </a:prstGeom>
        </p:spPr>
        <p:txBody>
          <a:bodyPr wrap="none">
            <a:spAutoFit/>
          </a:bodyPr>
          <a:lstStyle/>
          <a:p>
            <a:r>
              <a:rPr lang="en-IN" sz="2800" dirty="0">
                <a:solidFill>
                  <a:srgbClr val="92D050"/>
                </a:solidFill>
              </a:rPr>
              <a:t>6.CREATING DEPLOYMENT </a:t>
            </a:r>
            <a:endParaRPr lang="en-IN" sz="2800" dirty="0">
              <a:solidFill>
                <a:srgbClr val="92D05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1" cstate="print">
            <a:extLst>
              <a:ext uri="{28A0092B-C50C-407E-A947-70E740481C1C}">
                <a14:useLocalDpi xmlns:a14="http://schemas.microsoft.com/office/drawing/2010/main" val="0"/>
              </a:ext>
            </a:extLst>
          </a:blip>
          <a:srcRect l="21207" t="15662"/>
          <a:stretch>
            <a:fillRect/>
          </a:stretch>
        </p:blipFill>
        <p:spPr>
          <a:xfrm>
            <a:off x="0" y="0"/>
            <a:ext cx="9144000" cy="6858000"/>
          </a:xfrm>
        </p:spPr>
      </p:pic>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381" y="1340768"/>
            <a:ext cx="6918951" cy="441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1" cstate="print">
            <a:extLst>
              <a:ext uri="{28A0092B-C50C-407E-A947-70E740481C1C}">
                <a14:useLocalDpi xmlns:a14="http://schemas.microsoft.com/office/drawing/2010/main" val="0"/>
              </a:ext>
            </a:extLst>
          </a:blip>
          <a:srcRect l="18719" t="15662"/>
          <a:stretch>
            <a:fillRect/>
          </a:stretch>
        </p:blipFill>
        <p:spPr>
          <a:xfrm>
            <a:off x="0" y="0"/>
            <a:ext cx="9144000" cy="6858000"/>
          </a:xfrm>
        </p:spPr>
      </p:pic>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000" t="100000" r="-645" b="-1176"/>
          <a:stretch>
            <a:fillRect/>
          </a:stretch>
        </p:blipFill>
        <p:spPr bwMode="auto">
          <a:xfrm>
            <a:off x="8352927" y="5975999"/>
            <a:ext cx="457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259632" y="965054"/>
            <a:ext cx="6449201" cy="523220"/>
          </a:xfrm>
          <a:prstGeom prst="rect">
            <a:avLst/>
          </a:prstGeom>
        </p:spPr>
        <p:txBody>
          <a:bodyPr wrap="none">
            <a:spAutoFit/>
          </a:bodyPr>
          <a:lstStyle/>
          <a:p>
            <a:r>
              <a:rPr lang="en-IN" sz="2800" dirty="0">
                <a:solidFill>
                  <a:srgbClr val="92D050"/>
                </a:solidFill>
              </a:rPr>
              <a:t>7.CREATING SCORING ENDPOINT</a:t>
            </a:r>
            <a:endParaRPr lang="en-IN" sz="2800" dirty="0">
              <a:solidFill>
                <a:srgbClr val="92D050"/>
              </a:solidFill>
            </a:endParaRPr>
          </a:p>
        </p:txBody>
      </p:sp>
      <p:pic>
        <p:nvPicPr>
          <p:cNvPr id="2050" name="Picture 2" descr="C:\Users\lenovo\OneDrive\Desktop\WhatsApp Image 2021-06-08 at 3.18.46 P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065458"/>
            <a:ext cx="7931102" cy="39871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1" cstate="print">
            <a:extLst>
              <a:ext uri="{28A0092B-C50C-407E-A947-70E740481C1C}">
                <a14:useLocalDpi xmlns:a14="http://schemas.microsoft.com/office/drawing/2010/main" val="0"/>
              </a:ext>
            </a:extLst>
          </a:blip>
          <a:srcRect l="18201" t="15765"/>
          <a:stretch>
            <a:fillRect/>
          </a:stretch>
        </p:blipFill>
        <p:spPr>
          <a:xfrm>
            <a:off x="9144" y="-9872"/>
            <a:ext cx="9144000" cy="6858000"/>
          </a:xfrm>
          <a:prstGeom prst="rect">
            <a:avLst/>
          </a:prstGeom>
        </p:spPr>
      </p:pic>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060848"/>
            <a:ext cx="6840760" cy="42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335667" y="766931"/>
            <a:ext cx="4314001" cy="523220"/>
          </a:xfrm>
          <a:prstGeom prst="rect">
            <a:avLst/>
          </a:prstGeom>
        </p:spPr>
        <p:txBody>
          <a:bodyPr wrap="none">
            <a:spAutoFit/>
          </a:bodyPr>
          <a:lstStyle/>
          <a:p>
            <a:r>
              <a:rPr lang="en-IN" sz="2800" dirty="0">
                <a:solidFill>
                  <a:srgbClr val="92D050"/>
                </a:solidFill>
              </a:rPr>
              <a:t>8.CREATING  API  KEY</a:t>
            </a:r>
            <a:endParaRPr lang="en-IN" sz="2800" dirty="0">
              <a:solidFill>
                <a:srgbClr val="92D05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1" cstate="print">
            <a:extLst>
              <a:ext uri="{28A0092B-C50C-407E-A947-70E740481C1C}">
                <a14:useLocalDpi xmlns:a14="http://schemas.microsoft.com/office/drawing/2010/main" val="0"/>
              </a:ext>
            </a:extLst>
          </a:blip>
          <a:srcRect l="17491" t="14326"/>
          <a:stretch>
            <a:fillRect/>
          </a:stretch>
        </p:blipFill>
        <p:spPr>
          <a:xfrm>
            <a:off x="35456" y="0"/>
            <a:ext cx="9144000" cy="6858000"/>
          </a:xfrm>
          <a:prstGeom prst="rect">
            <a:avLst/>
          </a:prstGeom>
        </p:spPr>
      </p:pic>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140" y="1987778"/>
            <a:ext cx="6840760" cy="4335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63688" y="766931"/>
            <a:ext cx="5644494" cy="523220"/>
          </a:xfrm>
          <a:prstGeom prst="rect">
            <a:avLst/>
          </a:prstGeom>
        </p:spPr>
        <p:txBody>
          <a:bodyPr wrap="none">
            <a:spAutoFit/>
          </a:bodyPr>
          <a:lstStyle/>
          <a:p>
            <a:r>
              <a:rPr lang="en-IN" sz="2800" dirty="0">
                <a:solidFill>
                  <a:srgbClr val="92D050"/>
                </a:solidFill>
              </a:rPr>
              <a:t>9.CREATING  NODE-RED  APP</a:t>
            </a:r>
            <a:endParaRPr lang="en-IN" sz="2800" dirty="0">
              <a:solidFill>
                <a:srgbClr val="92D05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p:cNvSpPr>
            <a:spLocks noGrp="1"/>
          </p:cNvSpPr>
          <p:nvPr>
            <p:ph sz="quarter" idx="13"/>
          </p:nvPr>
        </p:nvSpPr>
        <p:spPr/>
        <p:txBody>
          <a:bodyPr/>
          <a:lstStyle/>
          <a:p>
            <a:endParaRPr lang="en-IN"/>
          </a:p>
        </p:txBody>
      </p:sp>
      <p:pic>
        <p:nvPicPr>
          <p:cNvPr id="6" name="Content Placeholder 3"/>
          <p:cNvPicPr>
            <a:picLocks noChangeAspect="1"/>
          </p:cNvPicPr>
          <p:nvPr/>
        </p:nvPicPr>
        <p:blipFill rotWithShape="1">
          <a:blip r:embed="rId1" cstate="print">
            <a:extLst>
              <a:ext uri="{28A0092B-C50C-407E-A947-70E740481C1C}">
                <a14:useLocalDpi xmlns:a14="http://schemas.microsoft.com/office/drawing/2010/main" val="0"/>
              </a:ext>
            </a:extLst>
          </a:blip>
          <a:srcRect l="18830" t="16197"/>
          <a:stretch>
            <a:fillRect/>
          </a:stretch>
        </p:blipFill>
        <p:spPr>
          <a:xfrm>
            <a:off x="0" y="0"/>
            <a:ext cx="9144000" cy="6858000"/>
          </a:xfrm>
          <a:prstGeom prst="rect">
            <a:avLst/>
          </a:prstGeom>
        </p:spPr>
      </p:pic>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984" y="1404611"/>
            <a:ext cx="705678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1" cstate="print">
            <a:extLst>
              <a:ext uri="{28A0092B-C50C-407E-A947-70E740481C1C}">
                <a14:useLocalDpi xmlns:a14="http://schemas.microsoft.com/office/drawing/2010/main" val="0"/>
              </a:ext>
            </a:extLst>
          </a:blip>
          <a:srcRect l="17491" t="15595" b="-388"/>
          <a:stretch>
            <a:fillRect/>
          </a:stretch>
        </p:blipFill>
        <p:spPr>
          <a:xfrm>
            <a:off x="0" y="0"/>
            <a:ext cx="9144000" cy="6858000"/>
          </a:xfrm>
          <a:prstGeom prst="rect">
            <a:avLst/>
          </a:prstGeom>
        </p:spPr>
      </p:pic>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51779"/>
            <a:ext cx="6709862" cy="450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dirty="0"/>
          </a:p>
        </p:txBody>
      </p:sp>
      <p:pic>
        <p:nvPicPr>
          <p:cNvPr id="4" name="Content Placeholder 3"/>
          <p:cNvPicPr>
            <a:picLocks noChangeAspect="1"/>
          </p:cNvPicPr>
          <p:nvPr/>
        </p:nvPicPr>
        <p:blipFill rotWithShape="1">
          <a:blip r:embed="rId1" cstate="print">
            <a:extLst>
              <a:ext uri="{28A0092B-C50C-407E-A947-70E740481C1C}">
                <a14:useLocalDpi xmlns:a14="http://schemas.microsoft.com/office/drawing/2010/main" val="0"/>
              </a:ext>
            </a:extLst>
          </a:blip>
          <a:srcRect l="14757" t="18111"/>
          <a:stretch>
            <a:fillRect/>
          </a:stretch>
        </p:blipFill>
        <p:spPr>
          <a:xfrm>
            <a:off x="0" y="0"/>
            <a:ext cx="9144000" cy="6858000"/>
          </a:xfrm>
          <a:prstGeom prst="rect">
            <a:avLst/>
          </a:prstGeom>
        </p:spPr>
      </p:pic>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879" y="2060848"/>
            <a:ext cx="6912768" cy="441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676796" y="766931"/>
            <a:ext cx="5208477" cy="523220"/>
          </a:xfrm>
          <a:prstGeom prst="rect">
            <a:avLst/>
          </a:prstGeom>
        </p:spPr>
        <p:txBody>
          <a:bodyPr wrap="none">
            <a:spAutoFit/>
          </a:bodyPr>
          <a:lstStyle/>
          <a:p>
            <a:r>
              <a:rPr lang="en-IN" sz="2800" dirty="0">
                <a:solidFill>
                  <a:srgbClr val="92D050"/>
                </a:solidFill>
              </a:rPr>
              <a:t>10.IMPORTING  THE  FLOW</a:t>
            </a:r>
            <a:endParaRPr lang="en-IN" sz="2800" dirty="0">
              <a:solidFill>
                <a:srgbClr val="92D05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1">
            <a:extLst>
              <a:ext uri="{28A0092B-C50C-407E-A947-70E740481C1C}">
                <a14:useLocalDpi xmlns:a14="http://schemas.microsoft.com/office/drawing/2010/main" val="0"/>
              </a:ext>
            </a:extLst>
          </a:blip>
          <a:srcRect l="32452" t="-2081" r="-854" b="2081"/>
          <a:stretch>
            <a:fillRect/>
          </a:stretch>
        </p:blipFill>
        <p:spPr>
          <a:xfrm rot="5400000">
            <a:off x="1192040" y="-1192040"/>
            <a:ext cx="6957392" cy="9341472"/>
          </a:xfrm>
          <a:prstGeom prst="rect">
            <a:avLst/>
          </a:prstGeom>
        </p:spPr>
      </p:pic>
      <p:pic>
        <p:nvPicPr>
          <p:cNvPr id="5" name="Content Placeholder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32" y="1691322"/>
            <a:ext cx="662473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051720" y="720120"/>
            <a:ext cx="4235455" cy="523220"/>
          </a:xfrm>
          <a:prstGeom prst="rect">
            <a:avLst/>
          </a:prstGeom>
        </p:spPr>
        <p:txBody>
          <a:bodyPr wrap="none">
            <a:spAutoFit/>
          </a:bodyPr>
          <a:lstStyle/>
          <a:p>
            <a:r>
              <a:rPr lang="en-IN" sz="2800" dirty="0">
                <a:solidFill>
                  <a:srgbClr val="92D050"/>
                </a:solidFill>
              </a:rPr>
              <a:t>11.PROJECT  RESULT </a:t>
            </a:r>
            <a:endParaRPr lang="en-IN" sz="2800" dirty="0">
              <a:solidFill>
                <a:srgbClr val="92D050"/>
              </a:solidFill>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39897" t="23810"/>
          <a:stretch>
            <a:fillRect/>
          </a:stretch>
        </p:blipFill>
        <p:spPr>
          <a:xfrm rot="5400000" flipV="1">
            <a:off x="733264" y="-1552736"/>
            <a:ext cx="7677472" cy="9144000"/>
          </a:xfrm>
          <a:prstGeom prst="rect">
            <a:avLst/>
          </a:prstGeom>
        </p:spPr>
      </p:pic>
      <p:sp>
        <p:nvSpPr>
          <p:cNvPr id="5" name="Rectangle 4"/>
          <p:cNvSpPr/>
          <p:nvPr/>
        </p:nvSpPr>
        <p:spPr>
          <a:xfrm>
            <a:off x="1403648" y="908720"/>
            <a:ext cx="6840760" cy="923330"/>
          </a:xfrm>
          <a:prstGeom prst="rect">
            <a:avLst/>
          </a:prstGeom>
        </p:spPr>
        <p:txBody>
          <a:bodyPr wrap="square">
            <a:spAutoFit/>
          </a:bodyPr>
          <a:lstStyle/>
          <a:p>
            <a:r>
              <a:rPr lang="en-IN" sz="5400" b="1" dirty="0">
                <a:solidFill>
                  <a:srgbClr val="92D050"/>
                </a:solidFill>
              </a:rPr>
              <a:t>INTRODUCTION</a:t>
            </a:r>
            <a:endParaRPr lang="en-IN" sz="5400" dirty="0">
              <a:solidFill>
                <a:srgbClr val="92D050"/>
              </a:solidFill>
            </a:endParaRP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063" y="2137476"/>
            <a:ext cx="3024336" cy="1298451"/>
          </a:xfrm>
          <a:prstGeom prst="rect">
            <a:avLst/>
          </a:prstGeom>
        </p:spPr>
      </p:pic>
      <p:sp>
        <p:nvSpPr>
          <p:cNvPr id="7" name="Rectangle 6"/>
          <p:cNvSpPr/>
          <p:nvPr/>
        </p:nvSpPr>
        <p:spPr>
          <a:xfrm>
            <a:off x="1007604" y="3768080"/>
            <a:ext cx="7632848" cy="2677656"/>
          </a:xfrm>
          <a:prstGeom prst="rect">
            <a:avLst/>
          </a:prstGeom>
        </p:spPr>
        <p:txBody>
          <a:bodyPr wrap="square">
            <a:spAutoFit/>
          </a:bodyPr>
          <a:lstStyle/>
          <a:p>
            <a:r>
              <a:rPr lang="en-IN" sz="2400" dirty="0">
                <a:solidFill>
                  <a:schemeClr val="bg1"/>
                </a:solidFill>
              </a:rPr>
              <a:t>Heart failure is very hard to detect early, but with the help of a National Institutes of Health (NIH) grant, a team of scientists at IBM Research partnered with scientists from Sutter Health and clinical experts from </a:t>
            </a:r>
            <a:r>
              <a:rPr lang="en-IN" sz="2400" dirty="0" err="1">
                <a:solidFill>
                  <a:schemeClr val="bg1"/>
                </a:solidFill>
              </a:rPr>
              <a:t>Geisinger</a:t>
            </a:r>
            <a:r>
              <a:rPr lang="en-IN" sz="2400" dirty="0">
                <a:solidFill>
                  <a:schemeClr val="bg1"/>
                </a:solidFill>
              </a:rPr>
              <a:t> Health System to </a:t>
            </a:r>
            <a:r>
              <a:rPr lang="en-IN" sz="2400" dirty="0">
                <a:solidFill>
                  <a:schemeClr val="bg1"/>
                </a:solidFill>
                <a:hlinkClick r:id="rId3"/>
              </a:rPr>
              <a:t>study and predict heart failure based on hidden clues in Electronic Health Records (EHRs)</a:t>
            </a:r>
            <a:r>
              <a:rPr lang="en-IN" sz="2400" dirty="0">
                <a:solidFill>
                  <a:schemeClr val="bg1"/>
                </a:solidFill>
              </a:rPr>
              <a:t>.</a:t>
            </a:r>
            <a:endParaRPr lang="en-IN" sz="2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rotWithShape="1">
          <a:blip r:embed="rId1">
            <a:extLst>
              <a:ext uri="{28A0092B-C50C-407E-A947-70E740481C1C}">
                <a14:useLocalDpi xmlns:a14="http://schemas.microsoft.com/office/drawing/2010/main" val="0"/>
              </a:ext>
            </a:extLst>
          </a:blip>
          <a:srcRect l="99502" t="98509"/>
          <a:stretch>
            <a:fillRect/>
          </a:stretch>
        </p:blipFill>
        <p:spPr>
          <a:xfrm>
            <a:off x="-586071" y="-34347"/>
            <a:ext cx="9755560" cy="7140491"/>
          </a:xfrm>
        </p:spPr>
      </p:pic>
      <p:sp>
        <p:nvSpPr>
          <p:cNvPr id="2" name="Rectangle 1"/>
          <p:cNvSpPr/>
          <p:nvPr/>
        </p:nvSpPr>
        <p:spPr>
          <a:xfrm>
            <a:off x="2462287" y="1556792"/>
            <a:ext cx="4219425" cy="769441"/>
          </a:xfrm>
          <a:prstGeom prst="rect">
            <a:avLst/>
          </a:prstGeom>
        </p:spPr>
        <p:txBody>
          <a:bodyPr wrap="none">
            <a:spAutoFit/>
          </a:bodyPr>
          <a:lstStyle/>
          <a:p>
            <a:r>
              <a:rPr lang="en-IN" sz="4400" dirty="0">
                <a:solidFill>
                  <a:schemeClr val="bg1"/>
                </a:solidFill>
              </a:rPr>
              <a:t>CONCLUSION</a:t>
            </a:r>
            <a:endParaRPr lang="en-IN" sz="4400" dirty="0">
              <a:solidFill>
                <a:schemeClr val="bg1"/>
              </a:solidFill>
            </a:endParaRPr>
          </a:p>
        </p:txBody>
      </p:sp>
      <p:sp>
        <p:nvSpPr>
          <p:cNvPr id="3" name="Rectangle 2"/>
          <p:cNvSpPr/>
          <p:nvPr/>
        </p:nvSpPr>
        <p:spPr>
          <a:xfrm>
            <a:off x="971600" y="2852936"/>
            <a:ext cx="7560840" cy="3539430"/>
          </a:xfrm>
          <a:prstGeom prst="rect">
            <a:avLst/>
          </a:prstGeom>
        </p:spPr>
        <p:txBody>
          <a:bodyPr wrap="square">
            <a:spAutoFit/>
          </a:bodyPr>
          <a:lstStyle/>
          <a:p>
            <a:r>
              <a:rPr lang="en-IN" sz="3200" dirty="0">
                <a:solidFill>
                  <a:srgbClr val="92D050"/>
                </a:solidFill>
              </a:rPr>
              <a:t>We could successfully predicted the heart  at </a:t>
            </a:r>
            <a:r>
              <a:rPr lang="en-IN" sz="3200" dirty="0">
                <a:solidFill>
                  <a:srgbClr val="FF0000"/>
                </a:solidFill>
              </a:rPr>
              <a:t>RISK</a:t>
            </a:r>
            <a:r>
              <a:rPr lang="en-IN" sz="3200" dirty="0">
                <a:solidFill>
                  <a:srgbClr val="92D050"/>
                </a:solidFill>
              </a:rPr>
              <a:t> or </a:t>
            </a:r>
            <a:r>
              <a:rPr lang="en-IN" sz="3200" dirty="0">
                <a:solidFill>
                  <a:srgbClr val="FF0000"/>
                </a:solidFill>
              </a:rPr>
              <a:t>NOT</a:t>
            </a:r>
            <a:r>
              <a:rPr lang="en-IN" sz="3200" dirty="0">
                <a:solidFill>
                  <a:srgbClr val="92D050"/>
                </a:solidFill>
              </a:rPr>
              <a:t>  by using IBM Auto AI service.</a:t>
            </a:r>
            <a:endParaRPr lang="en-IN" sz="3200" dirty="0">
              <a:solidFill>
                <a:srgbClr val="92D050"/>
              </a:solidFill>
            </a:endParaRPr>
          </a:p>
          <a:p>
            <a:endParaRPr lang="en-IN" sz="3200" dirty="0">
              <a:solidFill>
                <a:srgbClr val="92D050"/>
              </a:solidFill>
            </a:endParaRPr>
          </a:p>
          <a:p>
            <a:endParaRPr lang="en-IN" sz="3200" dirty="0">
              <a:solidFill>
                <a:srgbClr val="92D050"/>
              </a:solidFill>
            </a:endParaRPr>
          </a:p>
          <a:p>
            <a:endParaRPr lang="en-IN" sz="3200" dirty="0">
              <a:solidFill>
                <a:srgbClr val="92D050"/>
              </a:solidFill>
            </a:endParaRPr>
          </a:p>
          <a:p>
            <a:r>
              <a:rPr lang="en-IN" sz="3200" dirty="0">
                <a:solidFill>
                  <a:srgbClr val="92D050"/>
                </a:solidFill>
              </a:rPr>
              <a:t>                                            -Thank You-</a:t>
            </a:r>
            <a:endParaRPr lang="en-IN" sz="3200" dirty="0">
              <a:solidFill>
                <a:srgbClr val="92D050"/>
              </a:solidFill>
            </a:endParaRP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12845" t="24164"/>
          <a:stretch>
            <a:fillRect/>
          </a:stretch>
        </p:blipFill>
        <p:spPr>
          <a:xfrm rot="5400000">
            <a:off x="953263" y="-1332733"/>
            <a:ext cx="7056943" cy="9324528"/>
          </a:xfrm>
          <a:prstGeom prst="rect">
            <a:avLst/>
          </a:prstGeom>
        </p:spPr>
      </p:pic>
      <p:sp>
        <p:nvSpPr>
          <p:cNvPr id="5" name="Rectangle 4"/>
          <p:cNvSpPr/>
          <p:nvPr/>
        </p:nvSpPr>
        <p:spPr>
          <a:xfrm>
            <a:off x="827584" y="404664"/>
            <a:ext cx="7632848" cy="5324535"/>
          </a:xfrm>
          <a:prstGeom prst="rect">
            <a:avLst/>
          </a:prstGeom>
        </p:spPr>
        <p:txBody>
          <a:bodyPr wrap="square">
            <a:spAutoFit/>
          </a:bodyPr>
          <a:lstStyle/>
          <a:p>
            <a:r>
              <a:rPr lang="en-IN" sz="6000" dirty="0">
                <a:solidFill>
                  <a:srgbClr val="00B0F0"/>
                </a:solidFill>
              </a:rPr>
              <a:t>.</a:t>
            </a:r>
            <a:r>
              <a:rPr lang="en-IN" sz="2000" dirty="0">
                <a:solidFill>
                  <a:schemeClr val="bg1"/>
                </a:solidFill>
              </a:rPr>
              <a:t>Over the last three years, using the latest advances in artificial intelligence (AI) like natural language processing, machine learning and big data analytics, the team trained models to identify heart failure </a:t>
            </a:r>
            <a:r>
              <a:rPr lang="en-IN" sz="2000" i="1" dirty="0">
                <a:solidFill>
                  <a:schemeClr val="bg1"/>
                </a:solidFill>
              </a:rPr>
              <a:t>one to two years earlier </a:t>
            </a:r>
            <a:r>
              <a:rPr lang="en-IN" sz="2000" dirty="0">
                <a:solidFill>
                  <a:schemeClr val="bg1"/>
                </a:solidFill>
              </a:rPr>
              <a:t>than a typical diagnosis today.</a:t>
            </a:r>
            <a:endParaRPr lang="en-IN" sz="2000" dirty="0">
              <a:solidFill>
                <a:schemeClr val="bg1"/>
              </a:solidFill>
            </a:endParaRPr>
          </a:p>
          <a:p>
            <a:r>
              <a:rPr lang="en-IN" sz="6000" dirty="0">
                <a:solidFill>
                  <a:srgbClr val="00B0F0"/>
                </a:solidFill>
              </a:rPr>
              <a:t>.</a:t>
            </a:r>
            <a:r>
              <a:rPr lang="en-IN" sz="2400" dirty="0">
                <a:solidFill>
                  <a:schemeClr val="bg1"/>
                </a:solidFill>
              </a:rPr>
              <a:t> </a:t>
            </a:r>
            <a:r>
              <a:rPr lang="en-IN" sz="2000" dirty="0">
                <a:solidFill>
                  <a:schemeClr val="bg1"/>
                </a:solidFill>
              </a:rPr>
              <a:t>We developed and applied several cognitive computing and AI technologies to </a:t>
            </a:r>
            <a:r>
              <a:rPr lang="en-IN" sz="2000" dirty="0" err="1">
                <a:solidFill>
                  <a:schemeClr val="bg1"/>
                </a:solidFill>
              </a:rPr>
              <a:t>analyze</a:t>
            </a:r>
            <a:r>
              <a:rPr lang="en-IN" sz="2000" dirty="0">
                <a:solidFill>
                  <a:schemeClr val="bg1"/>
                </a:solidFill>
              </a:rPr>
              <a:t> the patient data in the project including natural language processing and machine learning methods.</a:t>
            </a:r>
            <a:endParaRPr lang="en-IN" sz="2000" dirty="0">
              <a:solidFill>
                <a:schemeClr val="bg1"/>
              </a:solidFill>
            </a:endParaRPr>
          </a:p>
          <a:p>
            <a:r>
              <a:rPr lang="en-IN" sz="6000" dirty="0">
                <a:solidFill>
                  <a:srgbClr val="00B0F0"/>
                </a:solidFill>
              </a:rPr>
              <a:t>.</a:t>
            </a:r>
            <a:r>
              <a:rPr lang="en-IN" sz="2000" dirty="0">
                <a:solidFill>
                  <a:schemeClr val="bg1"/>
                </a:solidFill>
              </a:rPr>
              <a:t>A predictive model will be built using </a:t>
            </a:r>
            <a:r>
              <a:rPr lang="en-IN" sz="2000" dirty="0" err="1">
                <a:solidFill>
                  <a:schemeClr val="bg1"/>
                </a:solidFill>
              </a:rPr>
              <a:t>AutoAI</a:t>
            </a:r>
            <a:r>
              <a:rPr lang="en-IN" sz="2000" dirty="0">
                <a:solidFill>
                  <a:schemeClr val="bg1"/>
                </a:solidFill>
              </a:rPr>
              <a:t> on IBM Cloud Pak for Data. The model is then deployed to the Watson Machine Learning service, where it can be accessed via a REST API.</a:t>
            </a:r>
            <a:endParaRPr lang="en-IN"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sz="quarter" idx="13"/>
          </p:nvPr>
        </p:nvPicPr>
        <p:blipFill rotWithShape="1">
          <a:blip r:embed="rId1">
            <a:extLst>
              <a:ext uri="{28A0092B-C50C-407E-A947-70E740481C1C}">
                <a14:useLocalDpi xmlns:a14="http://schemas.microsoft.com/office/drawing/2010/main" val="0"/>
              </a:ext>
            </a:extLst>
          </a:blip>
          <a:srcRect l="15839" t="19703"/>
          <a:stretch>
            <a:fillRect/>
          </a:stretch>
        </p:blipFill>
        <p:spPr>
          <a:xfrm rot="5400000">
            <a:off x="774915" y="-1672003"/>
            <a:ext cx="7497300" cy="9562710"/>
          </a:xfrm>
          <a:prstGeom prst="rect">
            <a:avLst/>
          </a:prstGeom>
        </p:spPr>
      </p:pic>
      <p:sp>
        <p:nvSpPr>
          <p:cNvPr id="5" name="Rectangle 4"/>
          <p:cNvSpPr/>
          <p:nvPr/>
        </p:nvSpPr>
        <p:spPr>
          <a:xfrm>
            <a:off x="1203553" y="980728"/>
            <a:ext cx="6943275" cy="1692771"/>
          </a:xfrm>
          <a:prstGeom prst="rect">
            <a:avLst/>
          </a:prstGeom>
        </p:spPr>
        <p:txBody>
          <a:bodyPr wrap="square">
            <a:spAutoFit/>
          </a:bodyPr>
          <a:lstStyle/>
          <a:p>
            <a:r>
              <a:rPr lang="en-IN" sz="4000" dirty="0">
                <a:solidFill>
                  <a:srgbClr val="92D050"/>
                </a:solidFill>
              </a:rPr>
              <a:t>        PROJECT AIM</a:t>
            </a:r>
            <a:br>
              <a:rPr lang="en-IN" sz="4000" dirty="0">
                <a:solidFill>
                  <a:srgbClr val="FF0066"/>
                </a:solidFill>
              </a:rPr>
            </a:br>
            <a:r>
              <a:rPr lang="en-IN" sz="4400" dirty="0">
                <a:solidFill>
                  <a:schemeClr val="tx1">
                    <a:lumMod val="95000"/>
                  </a:schemeClr>
                </a:solidFill>
              </a:rPr>
              <a:t> </a:t>
            </a:r>
            <a:r>
              <a:rPr lang="en-IN" sz="2800" dirty="0">
                <a:solidFill>
                  <a:srgbClr val="00B0F0"/>
                </a:solidFill>
              </a:rPr>
              <a:t>    </a:t>
            </a:r>
            <a:r>
              <a:rPr lang="en-IN" sz="2000" dirty="0">
                <a:solidFill>
                  <a:schemeClr val="bg1"/>
                </a:solidFill>
              </a:rPr>
              <a:t>TO predict  Heart Failure using IBM  auto AI service </a:t>
            </a:r>
            <a:endParaRPr lang="en-IN" sz="2000" dirty="0">
              <a:solidFill>
                <a:srgbClr val="00B0F0"/>
              </a:solidFill>
            </a:endParaRPr>
          </a:p>
        </p:txBody>
      </p:sp>
      <p:sp>
        <p:nvSpPr>
          <p:cNvPr id="6" name="Rectangle 5"/>
          <p:cNvSpPr/>
          <p:nvPr/>
        </p:nvSpPr>
        <p:spPr>
          <a:xfrm>
            <a:off x="547872" y="3473138"/>
            <a:ext cx="7951387" cy="461665"/>
          </a:xfrm>
          <a:prstGeom prst="rect">
            <a:avLst/>
          </a:prstGeom>
        </p:spPr>
        <p:txBody>
          <a:bodyPr wrap="square">
            <a:spAutoFit/>
          </a:bodyPr>
          <a:lstStyle/>
          <a:p>
            <a:r>
              <a:rPr lang="en-IN" sz="2400" dirty="0">
                <a:solidFill>
                  <a:schemeClr val="bg1"/>
                </a:solidFill>
              </a:rPr>
              <a:t> </a:t>
            </a:r>
            <a:endParaRPr lang="en-IN" sz="2400" dirty="0">
              <a:solidFill>
                <a:schemeClr val="bg1"/>
              </a:solidFill>
            </a:endParaRPr>
          </a:p>
        </p:txBody>
      </p:sp>
      <p:sp>
        <p:nvSpPr>
          <p:cNvPr id="9" name="Rectangle 8"/>
          <p:cNvSpPr/>
          <p:nvPr/>
        </p:nvSpPr>
        <p:spPr>
          <a:xfrm>
            <a:off x="513980" y="2636912"/>
            <a:ext cx="7632848" cy="646331"/>
          </a:xfrm>
          <a:prstGeom prst="rect">
            <a:avLst/>
          </a:prstGeom>
        </p:spPr>
        <p:txBody>
          <a:bodyPr wrap="square">
            <a:spAutoFit/>
          </a:bodyPr>
          <a:lstStyle/>
          <a:p>
            <a:r>
              <a:rPr lang="en-IN" sz="3600" dirty="0">
                <a:solidFill>
                  <a:srgbClr val="FF0066"/>
                </a:solidFill>
              </a:rPr>
              <a:t>   </a:t>
            </a:r>
            <a:endParaRPr lang="en-IN" sz="4000" dirty="0">
              <a:solidFill>
                <a:srgbClr val="FF0066"/>
              </a:solidFill>
            </a:endParaRPr>
          </a:p>
        </p:txBody>
      </p:sp>
      <p:sp>
        <p:nvSpPr>
          <p:cNvPr id="11" name="Rectangle 10"/>
          <p:cNvSpPr/>
          <p:nvPr/>
        </p:nvSpPr>
        <p:spPr>
          <a:xfrm>
            <a:off x="822762" y="2810984"/>
            <a:ext cx="7704856" cy="3477875"/>
          </a:xfrm>
          <a:prstGeom prst="rect">
            <a:avLst/>
          </a:prstGeom>
        </p:spPr>
        <p:txBody>
          <a:bodyPr wrap="square">
            <a:spAutoFit/>
          </a:bodyPr>
          <a:lstStyle/>
          <a:p>
            <a:r>
              <a:rPr lang="en-IN" sz="4000" dirty="0">
                <a:solidFill>
                  <a:srgbClr val="00B0F0"/>
                </a:solidFill>
              </a:rPr>
              <a:t>.</a:t>
            </a:r>
            <a:r>
              <a:rPr lang="en-IN" sz="2400" dirty="0">
                <a:solidFill>
                  <a:srgbClr val="00B0F0"/>
                </a:solidFill>
              </a:rPr>
              <a:t> </a:t>
            </a:r>
            <a:r>
              <a:rPr lang="en-IN" sz="2000" dirty="0">
                <a:solidFill>
                  <a:schemeClr val="bg1"/>
                </a:solidFill>
              </a:rPr>
              <a:t>Building  a predictive model with </a:t>
            </a:r>
            <a:r>
              <a:rPr lang="en-IN" sz="2000" dirty="0" err="1">
                <a:solidFill>
                  <a:schemeClr val="bg1"/>
                </a:solidFill>
              </a:rPr>
              <a:t>AutoAI</a:t>
            </a:r>
            <a:r>
              <a:rPr lang="en-IN" sz="2000" dirty="0">
                <a:solidFill>
                  <a:schemeClr val="bg1"/>
                </a:solidFill>
              </a:rPr>
              <a:t> on Cloud Pak for Data.</a:t>
            </a:r>
            <a:endParaRPr lang="en-IN" sz="2000" dirty="0">
              <a:solidFill>
                <a:schemeClr val="bg1"/>
              </a:solidFill>
            </a:endParaRPr>
          </a:p>
          <a:p>
            <a:r>
              <a:rPr lang="en-IN" sz="4000" dirty="0">
                <a:solidFill>
                  <a:srgbClr val="00B0F0"/>
                </a:solidFill>
              </a:rPr>
              <a:t>.</a:t>
            </a:r>
            <a:r>
              <a:rPr lang="en-IN" sz="3600" dirty="0">
                <a:solidFill>
                  <a:srgbClr val="00B0F0"/>
                </a:solidFill>
              </a:rPr>
              <a:t> </a:t>
            </a:r>
            <a:r>
              <a:rPr lang="en-IN" sz="2000" dirty="0">
                <a:solidFill>
                  <a:schemeClr val="bg1"/>
                </a:solidFill>
              </a:rPr>
              <a:t>Deploying the model to the IBM Watson Machine     Learning service.</a:t>
            </a:r>
            <a:endParaRPr lang="en-IN" sz="2000" dirty="0">
              <a:solidFill>
                <a:schemeClr val="bg1"/>
              </a:solidFill>
            </a:endParaRPr>
          </a:p>
          <a:p>
            <a:r>
              <a:rPr lang="en-IN" sz="4000" dirty="0">
                <a:solidFill>
                  <a:srgbClr val="00B0F0"/>
                </a:solidFill>
              </a:rPr>
              <a:t>.</a:t>
            </a:r>
            <a:r>
              <a:rPr lang="en-IN" sz="2000" dirty="0">
                <a:solidFill>
                  <a:srgbClr val="00B0F0"/>
                </a:solidFill>
              </a:rPr>
              <a:t> </a:t>
            </a:r>
            <a:r>
              <a:rPr lang="en-IN" sz="2000" dirty="0">
                <a:solidFill>
                  <a:schemeClr val="bg1"/>
                </a:solidFill>
              </a:rPr>
              <a:t>Via a Node.js app, score some data against the model via an API call to the Watson Machine Learning service</a:t>
            </a:r>
            <a:endParaRPr lang="en-IN" sz="2000" dirty="0">
              <a:solidFill>
                <a:schemeClr val="bg1"/>
              </a:solidFill>
            </a:endParaRPr>
          </a:p>
          <a:p>
            <a:r>
              <a:rPr lang="en-IN" sz="4000" dirty="0">
                <a:solidFill>
                  <a:srgbClr val="00B0F0"/>
                </a:solidFill>
              </a:rPr>
              <a:t>.</a:t>
            </a:r>
            <a:r>
              <a:rPr lang="en-IN" sz="3600" dirty="0">
                <a:solidFill>
                  <a:schemeClr val="bg1"/>
                </a:solidFill>
              </a:rPr>
              <a:t> </a:t>
            </a:r>
            <a:r>
              <a:rPr lang="en-IN" sz="2000" dirty="0">
                <a:solidFill>
                  <a:schemeClr val="bg1"/>
                </a:solidFill>
              </a:rPr>
              <a:t>predicting  the  heart failure </a:t>
            </a:r>
            <a:r>
              <a:rPr lang="en-IN" sz="2000" dirty="0" err="1">
                <a:solidFill>
                  <a:schemeClr val="bg1"/>
                </a:solidFill>
              </a:rPr>
              <a:t>paitent</a:t>
            </a:r>
            <a:r>
              <a:rPr lang="en-IN" sz="2000" dirty="0">
                <a:solidFill>
                  <a:schemeClr val="bg1"/>
                </a:solidFill>
              </a:rPr>
              <a:t> data where it is at RISK or NOT RISK.</a:t>
            </a:r>
            <a:endParaRPr lang="en-IN" sz="2000" dirty="0"/>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1">
            <a:extLst>
              <a:ext uri="{28A0092B-C50C-407E-A947-70E740481C1C}">
                <a14:useLocalDpi xmlns:a14="http://schemas.microsoft.com/office/drawing/2010/main" val="0"/>
              </a:ext>
            </a:extLst>
          </a:blip>
          <a:srcRect l="18575" t="15952"/>
          <a:stretch>
            <a:fillRect/>
          </a:stretch>
        </p:blipFill>
        <p:spPr>
          <a:xfrm rot="5400000">
            <a:off x="1057298" y="-1228698"/>
            <a:ext cx="7029399" cy="9144002"/>
          </a:xfrm>
          <a:prstGeom prst="rect">
            <a:avLst/>
          </a:prstGeom>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95" y="2135207"/>
            <a:ext cx="8235804" cy="425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674682" y="764704"/>
            <a:ext cx="3794629" cy="523220"/>
          </a:xfrm>
          <a:prstGeom prst="rect">
            <a:avLst/>
          </a:prstGeom>
        </p:spPr>
        <p:txBody>
          <a:bodyPr wrap="none">
            <a:spAutoFit/>
          </a:bodyPr>
          <a:lstStyle/>
          <a:p>
            <a:r>
              <a:rPr lang="en-IN" sz="2800" dirty="0">
                <a:solidFill>
                  <a:srgbClr val="92D050"/>
                </a:solidFill>
                <a:latin typeface="Lucida Bright" panose="02040602050505020304" pitchFamily="18" charset="0"/>
              </a:rPr>
              <a:t>1.WATSON  STUDIO</a:t>
            </a:r>
            <a:endParaRPr lang="en-IN" sz="2800" dirty="0">
              <a:solidFill>
                <a:srgbClr val="92D050"/>
              </a:solidFill>
              <a:latin typeface="Lucida Bright" panose="02040602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1" cstate="print">
            <a:extLst>
              <a:ext uri="{28A0092B-C50C-407E-A947-70E740481C1C}">
                <a14:useLocalDpi xmlns:a14="http://schemas.microsoft.com/office/drawing/2010/main" val="0"/>
              </a:ext>
            </a:extLst>
          </a:blip>
          <a:srcRect l="31414" t="5457"/>
          <a:stretch>
            <a:fillRect/>
          </a:stretch>
        </p:blipFill>
        <p:spPr>
          <a:xfrm rot="5400000">
            <a:off x="995637" y="-1231828"/>
            <a:ext cx="7152725" cy="9144003"/>
          </a:xfrm>
          <a:prstGeom prst="rect">
            <a:avLst/>
          </a:prstGeom>
        </p:spPr>
      </p:pic>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809" y="1556792"/>
            <a:ext cx="7322440" cy="497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123728" y="476672"/>
            <a:ext cx="6149440" cy="523220"/>
          </a:xfrm>
          <a:prstGeom prst="rect">
            <a:avLst/>
          </a:prstGeom>
        </p:spPr>
        <p:txBody>
          <a:bodyPr wrap="none">
            <a:spAutoFit/>
          </a:bodyPr>
          <a:lstStyle/>
          <a:p>
            <a:r>
              <a:rPr lang="en-IN" sz="2800" dirty="0">
                <a:solidFill>
                  <a:srgbClr val="92D050"/>
                </a:solidFill>
              </a:rPr>
              <a:t>2.CREATING A WATSON STUDIO</a:t>
            </a:r>
            <a:endParaRPr lang="en-IN" sz="2800" dirty="0">
              <a:solidFill>
                <a:srgbClr val="92D05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1" cstate="print">
            <a:extLst>
              <a:ext uri="{28A0092B-C50C-407E-A947-70E740481C1C}">
                <a14:useLocalDpi xmlns:a14="http://schemas.microsoft.com/office/drawing/2010/main" val="0"/>
              </a:ext>
            </a:extLst>
          </a:blip>
          <a:srcRect l="20020" t="12566" r="57"/>
          <a:stretch>
            <a:fillRect/>
          </a:stretch>
        </p:blipFill>
        <p:spPr>
          <a:xfrm rot="5400000">
            <a:off x="1143000" y="-1143000"/>
            <a:ext cx="6858000" cy="9144000"/>
          </a:xfrm>
          <a:prstGeom prst="rect">
            <a:avLst/>
          </a:prstGeom>
        </p:spPr>
      </p:pic>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068" y="1902132"/>
            <a:ext cx="7128792" cy="429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95128" y="520709"/>
            <a:ext cx="6048672" cy="1015663"/>
          </a:xfrm>
          <a:prstGeom prst="rect">
            <a:avLst/>
          </a:prstGeom>
        </p:spPr>
        <p:txBody>
          <a:bodyPr wrap="square">
            <a:spAutoFit/>
          </a:bodyPr>
          <a:lstStyle/>
          <a:p>
            <a:r>
              <a:rPr lang="en-IN" sz="2000" dirty="0">
                <a:solidFill>
                  <a:srgbClr val="FFFF00"/>
                </a:solidFill>
              </a:rPr>
              <a:t>3.CREATED A  </a:t>
            </a:r>
            <a:r>
              <a:rPr lang="en-IN" sz="2000" dirty="0">
                <a:solidFill>
                  <a:schemeClr val="bg2">
                    <a:lumMod val="90000"/>
                  </a:schemeClr>
                </a:solidFill>
              </a:rPr>
              <a:t>MACHINE  LEARINING  SERVICE </a:t>
            </a:r>
            <a:r>
              <a:rPr lang="en-IN" sz="2000" dirty="0">
                <a:solidFill>
                  <a:srgbClr val="FFFF00"/>
                </a:solidFill>
              </a:rPr>
              <a:t>,ADDED </a:t>
            </a:r>
            <a:r>
              <a:rPr lang="en-IN" sz="2000" dirty="0">
                <a:solidFill>
                  <a:srgbClr val="92D050"/>
                </a:solidFill>
              </a:rPr>
              <a:t>CLOUD  OBJECT STORAGE </a:t>
            </a:r>
            <a:r>
              <a:rPr lang="en-IN" sz="2000" dirty="0">
                <a:solidFill>
                  <a:srgbClr val="FFFF00"/>
                </a:solidFill>
              </a:rPr>
              <a:t>AND CREATING </a:t>
            </a:r>
            <a:r>
              <a:rPr lang="en-IN" sz="2000" dirty="0">
                <a:solidFill>
                  <a:srgbClr val="00B0F0"/>
                </a:solidFill>
              </a:rPr>
              <a:t>NEW AUTOAI EXPERIMENT</a:t>
            </a:r>
            <a:r>
              <a:rPr lang="en-IN" sz="2000" dirty="0">
                <a:solidFill>
                  <a:srgbClr val="FFFF00"/>
                </a:solidFill>
              </a:rPr>
              <a:t>.</a:t>
            </a:r>
            <a:endParaRPr lang="en-IN" sz="2000"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1" cstate="print">
            <a:extLst>
              <a:ext uri="{28A0092B-C50C-407E-A947-70E740481C1C}">
                <a14:useLocalDpi xmlns:a14="http://schemas.microsoft.com/office/drawing/2010/main" val="0"/>
              </a:ext>
            </a:extLst>
          </a:blip>
          <a:srcRect l="14888" t="21210"/>
          <a:stretch>
            <a:fillRect/>
          </a:stretch>
        </p:blipFill>
        <p:spPr>
          <a:xfrm>
            <a:off x="0" y="0"/>
            <a:ext cx="9144000" cy="6858000"/>
          </a:xfrm>
          <a:prstGeom prst="rect">
            <a:avLst/>
          </a:prstGeom>
        </p:spPr>
      </p:pic>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768" y="1770896"/>
            <a:ext cx="7200800" cy="43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267744" y="939064"/>
            <a:ext cx="4791696" cy="523220"/>
          </a:xfrm>
          <a:prstGeom prst="rect">
            <a:avLst/>
          </a:prstGeom>
        </p:spPr>
        <p:txBody>
          <a:bodyPr wrap="none">
            <a:spAutoFit/>
          </a:bodyPr>
          <a:lstStyle/>
          <a:p>
            <a:r>
              <a:rPr lang="en-IN" sz="2800" dirty="0">
                <a:solidFill>
                  <a:srgbClr val="92D050"/>
                </a:solidFill>
              </a:rPr>
              <a:t>4.TRAINING THE MODEL</a:t>
            </a:r>
            <a:endParaRPr lang="en-IN" sz="2800" dirty="0">
              <a:solidFill>
                <a:srgbClr val="92D05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1" cstate="print">
            <a:extLst>
              <a:ext uri="{28A0092B-C50C-407E-A947-70E740481C1C}">
                <a14:useLocalDpi xmlns:a14="http://schemas.microsoft.com/office/drawing/2010/main" val="0"/>
              </a:ext>
            </a:extLst>
          </a:blip>
          <a:srcRect l="16733" t="15662"/>
          <a:stretch>
            <a:fillRect/>
          </a:stretch>
        </p:blipFill>
        <p:spPr>
          <a:xfrm>
            <a:off x="0" y="0"/>
            <a:ext cx="9144000" cy="6858000"/>
          </a:xfrm>
        </p:spPr>
      </p:pic>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84784"/>
            <a:ext cx="712879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0</TotalTime>
  <Words>2001</Words>
  <Application>WPS Presentation</Application>
  <PresentationFormat>On-screen Show (4:3)</PresentationFormat>
  <Paragraphs>62</Paragraphs>
  <Slides>20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SimSun</vt:lpstr>
      <vt:lpstr>Wingdings</vt:lpstr>
      <vt:lpstr>Wingdings 2</vt:lpstr>
      <vt:lpstr>Bahnschrift SemiBold SemiConden</vt:lpstr>
      <vt:lpstr>Bahnschrift</vt:lpstr>
      <vt:lpstr>Lucida Bright</vt:lpstr>
      <vt:lpstr>Century Schoolbook</vt:lpstr>
      <vt:lpstr>Microsoft YaHei</vt:lpstr>
      <vt:lpstr>Arial Unicode MS</vt:lpstr>
      <vt:lpstr>Calibri</vt:lpstr>
      <vt:lpstr>View</vt:lpstr>
      <vt:lpstr>PROJECT TITLE PREDICT HEART FAILURE USING IBM AUTO AI   SERVICE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Rajitha</dc:creator>
  <cp:lastModifiedBy>puli rajitha</cp:lastModifiedBy>
  <cp:revision>53</cp:revision>
  <dcterms:created xsi:type="dcterms:W3CDTF">2021-06-05T13:57:00Z</dcterms:created>
  <dcterms:modified xsi:type="dcterms:W3CDTF">2021-06-08T13:31:39Z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